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30"/>
  </p:notesMasterIdLst>
  <p:sldIdLst>
    <p:sldId id="256" r:id="rId2"/>
    <p:sldId id="257" r:id="rId3"/>
    <p:sldId id="258" r:id="rId4"/>
    <p:sldId id="260" r:id="rId5"/>
    <p:sldId id="264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3AB761-6089-4B8B-9331-66AFDE452F19}" type="datetimeFigureOut">
              <a:rPr lang="ru-RU" smtClean="0"/>
              <a:t>27.01.2019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433348-53CB-4D15-BC7E-7C3FA9FE40F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433348-53CB-4D15-BC7E-7C3FA9FE40FC}" type="slidenum">
              <a:rPr lang="ru-RU" smtClean="0"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1/27/2019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1/27/2019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1/27/2019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1/27/2019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1/27/2019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1/27/2019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1/27/2019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1/27/2019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28688" y="5643563"/>
            <a:ext cx="7772400" cy="1214437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dirty="0" smtClean="0">
                <a:solidFill>
                  <a:srgbClr val="000066"/>
                </a:solidFill>
                <a:latin typeface="Franklin Gothic Medium Cond" pitchFamily="34" charset="0"/>
                <a:ea typeface="GulimChe" pitchFamily="49" charset="-127"/>
                <a:cs typeface="+mj-cs"/>
              </a:rPr>
              <a:t>Путешествие  к  звездам</a:t>
            </a:r>
            <a:endParaRPr kumimoji="0" lang="ru-RU" sz="4800" b="1" i="0" u="none" strike="noStrike" kern="1200" cap="none" normalizeH="0" baseline="0" noProof="0" dirty="0" smtClean="0">
              <a:ln>
                <a:noFill/>
              </a:ln>
              <a:solidFill>
                <a:srgbClr val="000066"/>
              </a:solidFill>
              <a:effectLst/>
              <a:uLnTx/>
              <a:uFillTx/>
              <a:latin typeface="Franklin Gothic Medium Cond" pitchFamily="34" charset="0"/>
              <a:ea typeface="GulimChe" pitchFamily="49" charset="-127"/>
              <a:cs typeface="+mj-cs"/>
            </a:endParaRPr>
          </a:p>
        </p:txBody>
      </p:sp>
      <p:pic>
        <p:nvPicPr>
          <p:cNvPr id="3" name="Picture 2" descr="C:\Users\viki\AppData\Local\Microsoft\Windows\Temporary Internet Files\Content.IE5\M4P7N6CI\MCj043031700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63" y="142875"/>
            <a:ext cx="5715000" cy="574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501063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/>
                </a:solidFill>
              </a:rPr>
              <a:t>Как готовятся космонавты к полетам?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571500" y="5857875"/>
            <a:ext cx="8072438" cy="571500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Для тренировок космонавтов используют тренажер – центрифугу.   </a:t>
            </a:r>
            <a:endParaRPr lang="ru-RU" dirty="0"/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1357313"/>
            <a:ext cx="7953375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625" y="5214938"/>
            <a:ext cx="8286750" cy="1214437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      В этой огромной, 18-метровой кегле создаются перегрузки, которые космонавт испытывает во время полета. Сама она вращается по кругу, голова ее тоже вращается, внутри головы вращается кабина, а внутри кабины вращается кресло с космонавтом.</a:t>
            </a:r>
            <a:endParaRPr lang="ru-RU" dirty="0"/>
          </a:p>
        </p:txBody>
      </p:sp>
      <p:pic>
        <p:nvPicPr>
          <p:cNvPr id="1331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43063" y="642938"/>
            <a:ext cx="6056312" cy="42862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2"/>
          <p:cNvSpPr>
            <a:spLocks noGrp="1"/>
          </p:cNvSpPr>
          <p:nvPr>
            <p:ph sz="half" idx="1"/>
          </p:nvPr>
        </p:nvSpPr>
        <p:spPr>
          <a:xfrm>
            <a:off x="214313" y="928688"/>
            <a:ext cx="4038600" cy="4525962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dirty="0" smtClean="0"/>
              <a:t>    </a:t>
            </a:r>
            <a:r>
              <a:rPr lang="ru-RU" dirty="0" smtClean="0"/>
              <a:t> Когда </a:t>
            </a:r>
            <a:r>
              <a:rPr lang="ru-RU" dirty="0" smtClean="0"/>
              <a:t>проводятся тренировки под водой, станцию вместе с платформой, подготавливаемыми космонавтами и водолазами опускают под воду, в </a:t>
            </a:r>
            <a:r>
              <a:rPr lang="ru-RU" dirty="0" err="1" smtClean="0"/>
              <a:t>гидробассейн</a:t>
            </a:r>
            <a:r>
              <a:rPr lang="ru-RU" dirty="0" smtClean="0"/>
              <a:t>.</a:t>
            </a:r>
          </a:p>
        </p:txBody>
      </p:sp>
      <p:pic>
        <p:nvPicPr>
          <p:cNvPr id="1433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286250" y="285750"/>
            <a:ext cx="4113213" cy="614203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051050" y="5373688"/>
            <a:ext cx="5975350" cy="5000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 Так работают в </a:t>
            </a:r>
            <a:r>
              <a:rPr lang="ru-RU" dirty="0" err="1" smtClean="0"/>
              <a:t>гидробассейне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5363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20675" y="1143000"/>
            <a:ext cx="4489450" cy="3571875"/>
          </a:xfrm>
          <a:noFill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5" y="1143000"/>
            <a:ext cx="3522663" cy="357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0063" y="1714500"/>
            <a:ext cx="4038600" cy="3143250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     Уже более 30 лет все космонавты готовясь к полету, к невесомости, тренируются в, так называемой, "летающей лаборатории". Это основной тренажер для отработки навыков работы в отсутствии притяжения к Земле.</a:t>
            </a:r>
            <a:endParaRPr lang="ru-RU" dirty="0"/>
          </a:p>
        </p:txBody>
      </p:sp>
      <p:pic>
        <p:nvPicPr>
          <p:cNvPr id="1638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0" y="3071813"/>
            <a:ext cx="3238500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88" y="714375"/>
            <a:ext cx="2952750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dirty="0" smtClean="0">
                <a:solidFill>
                  <a:schemeClr val="tx2"/>
                </a:solidFill>
              </a:rPr>
              <a:t>Как живут космонавты в ракете?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0063" y="1214438"/>
            <a:ext cx="4038600" cy="4525962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     В космосе нет воздуха, чтобы дышать, там нет воды, тем более там нет еды. Всё это загружается в космический корабль на земле и затем расходуется </a:t>
            </a:r>
            <a:r>
              <a:rPr lang="ru-RU" smtClean="0"/>
              <a:t>в полёте. </a:t>
            </a:r>
            <a:r>
              <a:rPr lang="ru-RU" dirty="0" smtClean="0"/>
              <a:t>В космосе ничего нет, кроме пустоты и солнечного света. Именно свет питает космический корабль через солнечные батареи.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1741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364163" y="1341438"/>
            <a:ext cx="3130550" cy="47228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5"/>
          <p:cNvSpPr>
            <a:spLocks noGrp="1"/>
          </p:cNvSpPr>
          <p:nvPr>
            <p:ph sz="half" idx="2"/>
          </p:nvPr>
        </p:nvSpPr>
        <p:spPr>
          <a:xfrm>
            <a:off x="214313" y="1000125"/>
            <a:ext cx="4038600" cy="45259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400" dirty="0" smtClean="0"/>
              <a:t>   </a:t>
            </a:r>
            <a:r>
              <a:rPr lang="ru-RU" sz="2400" dirty="0" smtClean="0"/>
              <a:t>  </a:t>
            </a:r>
            <a:r>
              <a:rPr lang="ru-RU" sz="2400" dirty="0" smtClean="0"/>
              <a:t>На </a:t>
            </a:r>
            <a:r>
              <a:rPr lang="ru-RU" sz="2400" dirty="0" smtClean="0"/>
              <a:t>корабле </a:t>
            </a:r>
            <a:r>
              <a:rPr lang="ru-RU" sz="2400" dirty="0" smtClean="0"/>
              <a:t>все предметы, в том </a:t>
            </a:r>
            <a:r>
              <a:rPr lang="ru-RU" sz="2400" dirty="0" smtClean="0"/>
              <a:t>числе </a:t>
            </a:r>
            <a:r>
              <a:rPr lang="ru-RU" sz="2400" dirty="0" smtClean="0"/>
              <a:t>животные, находятся в состоянии невесомости. На земле все предметы обладают весом, они притягиваются к земной поверхности. В космосе этого нет. Внутри космического корабля все предметы закреплены на специальных держателях.</a:t>
            </a:r>
            <a:r>
              <a:rPr lang="ru-RU" sz="2400" dirty="0" smtClean="0">
                <a:latin typeface="Arial" charset="0"/>
              </a:rPr>
              <a:t> Иначе бы они все летали. </a:t>
            </a:r>
          </a:p>
        </p:txBody>
      </p:sp>
      <p:pic>
        <p:nvPicPr>
          <p:cNvPr id="18435" name="Picture 2" descr="C:\Documents and Settings\Admin\Рабочий стол\Новая папка (3)\m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57188"/>
            <a:ext cx="4037013" cy="611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429125" y="428625"/>
            <a:ext cx="4500563" cy="6000750"/>
          </a:xfrm>
          <a:noFill/>
        </p:spPr>
      </p:pic>
      <p:sp>
        <p:nvSpPr>
          <p:cNvPr id="19459" name="Содержимое 5"/>
          <p:cNvSpPr>
            <a:spLocks noGrp="1"/>
          </p:cNvSpPr>
          <p:nvPr>
            <p:ph sz="half" idx="2"/>
          </p:nvPr>
        </p:nvSpPr>
        <p:spPr>
          <a:xfrm>
            <a:off x="357188" y="1785938"/>
            <a:ext cx="3714750" cy="4525962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2400" dirty="0" smtClean="0"/>
              <a:t>     Одежда космонавта - </a:t>
            </a:r>
          </a:p>
          <a:p>
            <a:pPr eaLnBrk="1" hangingPunct="1">
              <a:buFont typeface="Arial" charset="0"/>
              <a:buNone/>
            </a:pPr>
            <a:r>
              <a:rPr lang="ru-RU" sz="2400" dirty="0" smtClean="0"/>
              <a:t>     скафандр.  </a:t>
            </a:r>
          </a:p>
          <a:p>
            <a:pPr eaLnBrk="1" hangingPunct="1">
              <a:buFont typeface="Arial" charset="0"/>
              <a:buNone/>
            </a:pPr>
            <a:r>
              <a:rPr lang="ru-RU" sz="2400" dirty="0" smtClean="0"/>
              <a:t>     </a:t>
            </a:r>
            <a:r>
              <a:rPr lang="ru-RU" sz="2400" dirty="0" smtClean="0"/>
              <a:t>Космонавты     </a:t>
            </a:r>
            <a:r>
              <a:rPr lang="ru-RU" sz="2400" dirty="0" smtClean="0"/>
              <a:t>надевают </a:t>
            </a:r>
            <a:r>
              <a:rPr lang="ru-RU" sz="2400" dirty="0" smtClean="0"/>
              <a:t>его при </a:t>
            </a:r>
            <a:r>
              <a:rPr lang="ru-RU" sz="2400" dirty="0" smtClean="0"/>
              <a:t>запуске и спуске </a:t>
            </a:r>
            <a:r>
              <a:rPr lang="ru-RU" sz="2400" dirty="0" smtClean="0"/>
              <a:t>ракеты</a:t>
            </a:r>
            <a:r>
              <a:rPr lang="ru-RU" sz="2400" dirty="0" smtClean="0"/>
              <a:t> </a:t>
            </a:r>
            <a:r>
              <a:rPr lang="ru-RU" sz="2400" dirty="0" smtClean="0"/>
              <a:t>и </a:t>
            </a:r>
            <a:r>
              <a:rPr lang="ru-RU" sz="2400" dirty="0" smtClean="0"/>
              <a:t>когда выходят в открытый космос.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708183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476375" y="0"/>
            <a:ext cx="12192000" cy="975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142875" y="1000125"/>
            <a:ext cx="4500563" cy="4572000"/>
          </a:xfrm>
          <a:prstGeom prst="rect">
            <a:avLst/>
          </a:prstGeom>
        </p:spPr>
        <p:txBody>
          <a:bodyPr rtlCol="0">
            <a:normAutofit fontScale="55000" lnSpcReduction="20000"/>
          </a:bodyPr>
          <a:lstStyle/>
          <a:p>
            <a:pPr marL="548640" marR="0" lvl="0" indent="-41148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Arial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ru-RU" sz="3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Еще с давних времен люди стали думать над вопросами: «Что такое космос? Если жизнь на других планетах кроме планеты Земля?»</a:t>
            </a:r>
          </a:p>
          <a:p>
            <a:pPr marL="548640" marR="0" lvl="0" indent="-41148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Arial" pitchFamily="34" charset="0"/>
              <a:buNone/>
              <a:tabLst/>
              <a:defRPr/>
            </a:pPr>
            <a:r>
              <a:rPr kumimoji="0" lang="ru-RU" sz="3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en-US" sz="3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ru-RU" sz="3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 тогда ученые и конструкторы создали первый космический корабль «Восток». </a:t>
            </a:r>
          </a:p>
          <a:p>
            <a:pPr marL="548640" marR="0" lvl="0" indent="-41148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Arial" pitchFamily="34" charset="0"/>
              <a:buNone/>
              <a:tabLst/>
              <a:defRPr/>
            </a:pPr>
            <a:r>
              <a:rPr kumimoji="0" lang="ru-RU" sz="3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en-US" sz="3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3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Космический корабль – это сложная техническая система. И прежде чем посадить в него человека технику надо проверить.</a:t>
            </a: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Arial" pitchFamily="34" charset="0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000625" y="642938"/>
            <a:ext cx="3733800" cy="50720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Содержимое 2"/>
          <p:cNvSpPr>
            <a:spLocks noGrp="1"/>
          </p:cNvSpPr>
          <p:nvPr>
            <p:ph sz="half" idx="1"/>
          </p:nvPr>
        </p:nvSpPr>
        <p:spPr>
          <a:xfrm>
            <a:off x="1571625" y="5572125"/>
            <a:ext cx="6972300" cy="97155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mtClean="0"/>
              <a:t>При запуске и спуске  ракеты космонавты ложатся в специальное «Ложе».</a:t>
            </a:r>
          </a:p>
        </p:txBody>
      </p:sp>
      <p:pic>
        <p:nvPicPr>
          <p:cNvPr id="22531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428750" y="571500"/>
            <a:ext cx="6500813" cy="48752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571500" y="214313"/>
            <a:ext cx="8229600" cy="796925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chemeClr val="tx2"/>
                </a:solidFill>
              </a:rPr>
              <a:t>Что едят космонавты?</a:t>
            </a:r>
          </a:p>
        </p:txBody>
      </p:sp>
      <p:pic>
        <p:nvPicPr>
          <p:cNvPr id="2355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500688" y="1714500"/>
            <a:ext cx="3238500" cy="2428875"/>
          </a:xfrm>
          <a:noFill/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1214438"/>
            <a:ext cx="495300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Содержимое 8"/>
          <p:cNvSpPr>
            <a:spLocks noGrp="1"/>
          </p:cNvSpPr>
          <p:nvPr>
            <p:ph sz="half" idx="1"/>
          </p:nvPr>
        </p:nvSpPr>
        <p:spPr>
          <a:xfrm>
            <a:off x="0" y="5357813"/>
            <a:ext cx="8786813" cy="1285875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smtClean="0"/>
              <a:t>     Едят космонавты продукты питания, которые хранятся в консервированном виде. Перед использованием консервы и тюбики разогревают, а пакеты с первым и вторым блюдами, разводят водой.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solidFill>
                  <a:schemeClr val="tx2"/>
                </a:solidFill>
                <a:latin typeface="Arial" charset="0"/>
              </a:rPr>
              <a:t>Исследования в космосе</a:t>
            </a:r>
          </a:p>
        </p:txBody>
      </p:sp>
      <p:sp>
        <p:nvSpPr>
          <p:cNvPr id="2457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z="2800" smtClean="0"/>
              <a:t>Биологические(выращивают растения, проводят различные опыты).</a:t>
            </a:r>
          </a:p>
          <a:p>
            <a:pPr eaLnBrk="1" hangingPunct="1"/>
            <a:r>
              <a:rPr lang="ru-RU" sz="2800" smtClean="0"/>
              <a:t>Медицинские наблюдения(влияние космоса на организм);</a:t>
            </a:r>
          </a:p>
          <a:p>
            <a:pPr eaLnBrk="1" hangingPunct="1"/>
            <a:r>
              <a:rPr lang="ru-RU" sz="2800" smtClean="0"/>
              <a:t>Технические наблюдения(обеспечивают космическую и радиотелевизионную связь, изучает поверхность земли, сообщают о местах где обнаружены полезные ископаемые).</a:t>
            </a:r>
          </a:p>
          <a:p>
            <a:pPr eaLnBrk="1" hangingPunct="1">
              <a:buFont typeface="Arial" charset="0"/>
              <a:buNone/>
            </a:pPr>
            <a:endParaRPr lang="ru-RU" sz="280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1341438"/>
            <a:ext cx="4110038" cy="4110037"/>
          </a:xfrm>
        </p:spPr>
      </p:pic>
      <p:pic>
        <p:nvPicPr>
          <p:cNvPr id="25603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859338" y="1412875"/>
            <a:ext cx="3790950" cy="4075113"/>
          </a:xfrm>
        </p:spPr>
      </p:pic>
      <p:sp>
        <p:nvSpPr>
          <p:cNvPr id="25604" name="Rectangle 7"/>
          <p:cNvSpPr>
            <a:spLocks/>
          </p:cNvSpPr>
          <p:nvPr/>
        </p:nvSpPr>
        <p:spPr bwMode="auto">
          <a:xfrm>
            <a:off x="457200" y="1600200"/>
            <a:ext cx="8229600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None/>
            </a:pPr>
            <a:endParaRPr lang="ru-RU" sz="2800"/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714375" y="357188"/>
            <a:ext cx="792956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800" dirty="0" smtClean="0">
                <a:latin typeface="+mn-lt"/>
              </a:rPr>
              <a:t>Космонавты </a:t>
            </a:r>
            <a:r>
              <a:rPr lang="ru-RU" sz="2800" dirty="0">
                <a:latin typeface="+mn-lt"/>
              </a:rPr>
              <a:t>сообщают о стихийных бедствиях: о </a:t>
            </a:r>
            <a:r>
              <a:rPr lang="ru-RU" sz="2800" dirty="0" smtClean="0">
                <a:latin typeface="+mn-lt"/>
              </a:rPr>
              <a:t>   пожарах </a:t>
            </a:r>
            <a:r>
              <a:rPr lang="ru-RU" sz="2800" dirty="0">
                <a:latin typeface="+mn-lt"/>
              </a:rPr>
              <a:t>в лесах</a:t>
            </a:r>
            <a:endParaRPr lang="ru-RU" sz="24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Содержимое 3"/>
          <p:cNvSpPr>
            <a:spLocks noGrp="1"/>
          </p:cNvSpPr>
          <p:nvPr>
            <p:ph sz="half" idx="2"/>
          </p:nvPr>
        </p:nvSpPr>
        <p:spPr>
          <a:xfrm>
            <a:off x="1258888" y="333375"/>
            <a:ext cx="7385050" cy="714375"/>
          </a:xfrm>
        </p:spPr>
        <p:txBody>
          <a:bodyPr>
            <a:noAutofit/>
          </a:bodyPr>
          <a:lstStyle/>
          <a:p>
            <a:pPr eaLnBrk="1" hangingPunct="1">
              <a:buFont typeface="Arial" charset="0"/>
              <a:buNone/>
            </a:pPr>
            <a:r>
              <a:rPr lang="ru-RU" sz="2800" dirty="0" smtClean="0">
                <a:latin typeface="Arial" charset="0"/>
              </a:rPr>
              <a:t>    О </a:t>
            </a:r>
            <a:r>
              <a:rPr lang="ru-RU" sz="2800" dirty="0" smtClean="0">
                <a:latin typeface="Arial" charset="0"/>
              </a:rPr>
              <a:t>местах в горах, где могут </a:t>
            </a:r>
            <a:r>
              <a:rPr lang="ru-RU" sz="2800" dirty="0" smtClean="0">
                <a:latin typeface="Arial" charset="0"/>
              </a:rPr>
              <a:t>произойти снежные  </a:t>
            </a:r>
            <a:r>
              <a:rPr lang="ru-RU" sz="2800" dirty="0" smtClean="0">
                <a:latin typeface="Arial" charset="0"/>
              </a:rPr>
              <a:t>обвалы.</a:t>
            </a:r>
          </a:p>
        </p:txBody>
      </p:sp>
      <p:pic>
        <p:nvPicPr>
          <p:cNvPr id="26627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35150" y="1628775"/>
            <a:ext cx="5356225" cy="40005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Содержимое 3"/>
          <p:cNvSpPr>
            <a:spLocks noGrp="1"/>
          </p:cNvSpPr>
          <p:nvPr>
            <p:ph sz="half" idx="2"/>
          </p:nvPr>
        </p:nvSpPr>
        <p:spPr>
          <a:xfrm>
            <a:off x="3214688" y="357188"/>
            <a:ext cx="4038600" cy="571500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None/>
            </a:pPr>
            <a:r>
              <a:rPr lang="ru-RU" sz="2800" dirty="0" smtClean="0"/>
              <a:t>О штормах на морях</a:t>
            </a:r>
          </a:p>
        </p:txBody>
      </p:sp>
      <p:pic>
        <p:nvPicPr>
          <p:cNvPr id="27651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87450" y="836613"/>
            <a:ext cx="6786563" cy="54292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Содержимое 3"/>
          <p:cNvSpPr>
            <a:spLocks noGrp="1"/>
          </p:cNvSpPr>
          <p:nvPr>
            <p:ph sz="half" idx="2"/>
          </p:nvPr>
        </p:nvSpPr>
        <p:spPr>
          <a:xfrm>
            <a:off x="2700338" y="404813"/>
            <a:ext cx="4465637" cy="649287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400" dirty="0" smtClean="0">
                <a:latin typeface="Arial" charset="0"/>
              </a:rPr>
              <a:t>Уточняют прогноз погоды</a:t>
            </a:r>
          </a:p>
        </p:txBody>
      </p:sp>
      <p:pic>
        <p:nvPicPr>
          <p:cNvPr id="2867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47813" y="908050"/>
            <a:ext cx="6000750" cy="5257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28688" y="5286375"/>
            <a:ext cx="7143750" cy="1285875"/>
          </a:xfrm>
        </p:spPr>
        <p:txBody>
          <a:bodyPr rtlCol="0">
            <a:normAutofit fontScale="92500" lnSpcReduction="20000"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    Люди помнят о тех, кто первыми побывал в космосе. В Москве открыт памятник первому живому существу, покорившему космос, собаке Лайке.</a:t>
            </a:r>
            <a:endParaRPr lang="ru-RU" dirty="0"/>
          </a:p>
        </p:txBody>
      </p:sp>
      <p:pic>
        <p:nvPicPr>
          <p:cNvPr id="29699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57375" y="642938"/>
            <a:ext cx="5537200" cy="42148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Содержимое 3"/>
          <p:cNvSpPr>
            <a:spLocks noGrp="1"/>
          </p:cNvSpPr>
          <p:nvPr>
            <p:ph sz="half" idx="2"/>
          </p:nvPr>
        </p:nvSpPr>
        <p:spPr>
          <a:xfrm>
            <a:off x="1000125" y="6215063"/>
            <a:ext cx="7358063" cy="428625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dirty="0" smtClean="0"/>
              <a:t>Поставлен памятник первому космонавту Юрию Гагарину</a:t>
            </a:r>
            <a:r>
              <a:rPr lang="ru-RU" sz="2000" dirty="0" smtClean="0">
                <a:latin typeface="Arial" charset="0"/>
              </a:rPr>
              <a:t>.</a:t>
            </a:r>
          </a:p>
        </p:txBody>
      </p:sp>
      <p:pic>
        <p:nvPicPr>
          <p:cNvPr id="30723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14375" y="214313"/>
            <a:ext cx="7858125" cy="58642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214313" y="714375"/>
            <a:ext cx="4429125" cy="5786438"/>
          </a:xfrm>
          <a:prstGeom prst="rect">
            <a:avLst/>
          </a:prstGeom>
        </p:spPr>
        <p:txBody>
          <a:bodyPr/>
          <a:lstStyle/>
          <a:p>
            <a:pPr marL="548640" marR="0" lvl="0" indent="-41148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Arial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Прежде чем человек полетел в космос, там побывали животные.</a:t>
            </a:r>
          </a:p>
          <a:p>
            <a:pPr marL="548640" marR="0" lvl="0" indent="-41148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Arial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Первой в космос отправилась  собака Лайка. </a:t>
            </a:r>
          </a:p>
          <a:p>
            <a:pPr marL="548640" marR="0" lvl="0" indent="-41148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Arial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В то время люди ещё очень мало знали о космосе, а космические аппараты ещё не умели возвращать с орбиты. Поэтому Лайка навсегда осталась в космическом пространстве. </a:t>
            </a:r>
          </a:p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849813" y="500063"/>
            <a:ext cx="3983037" cy="56435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14813" y="1500188"/>
            <a:ext cx="3838575" cy="2214562"/>
          </a:xfrm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28625" y="4500563"/>
            <a:ext cx="8215313" cy="1357312"/>
          </a:xfrm>
        </p:spPr>
        <p:txBody>
          <a:bodyPr rtlCol="0">
            <a:normAutofit fontScale="85000" lnSpcReduction="20000"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     Через 3 года после неудачного  полета собаки Лайки, в космос отправляются уже две собаки – Белка и Стрелка.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     В космосе они пробыли  всего один день и  удачно приземлились на Землю.</a:t>
            </a:r>
          </a:p>
        </p:txBody>
      </p:sp>
      <p:pic>
        <p:nvPicPr>
          <p:cNvPr id="512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38" y="1285875"/>
            <a:ext cx="2286000" cy="256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5750" y="4357688"/>
            <a:ext cx="8643938" cy="2725737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>
              <a:buNone/>
              <a:defRPr/>
            </a:pPr>
            <a:r>
              <a:rPr lang="ru-RU" sz="2900" dirty="0" smtClean="0"/>
              <a:t>        После удачного полета в космос животных, </a:t>
            </a:r>
            <a:r>
              <a:rPr lang="ru-RU" sz="2900" dirty="0" smtClean="0"/>
              <a:t>дорога </a:t>
            </a:r>
            <a:r>
              <a:rPr lang="ru-RU" sz="2900" dirty="0" smtClean="0"/>
              <a:t>к </a:t>
            </a:r>
            <a:r>
              <a:rPr lang="ru-RU" sz="2900" dirty="0" smtClean="0"/>
              <a:t>звёздам </a:t>
            </a:r>
            <a:r>
              <a:rPr lang="ru-RU" sz="2900" dirty="0" smtClean="0"/>
              <a:t>стала открыта </a:t>
            </a:r>
            <a:r>
              <a:rPr lang="ru-RU" sz="2900" dirty="0" smtClean="0"/>
              <a:t>и человеку. </a:t>
            </a:r>
            <a:r>
              <a:rPr lang="ru-RU" sz="2900" dirty="0" smtClean="0"/>
              <a:t>Через 8 месяцев на таком же космическом корабле, на котором летали собаки Белка и Стрелка , в космос отправился и человек.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900" dirty="0" smtClean="0"/>
              <a:t>        12 апреля 1961 года в 6:07 с космодрома Байконур стартовала ракета-носитель "Восток«.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900" dirty="0" smtClean="0"/>
              <a:t>       Впервые в мире космический корабль с человеком на борту ворвался в просторы </a:t>
            </a:r>
            <a:r>
              <a:rPr lang="en-US" sz="2900" dirty="0" smtClean="0"/>
              <a:t>        </a:t>
            </a:r>
            <a:r>
              <a:rPr lang="ru-RU" sz="2900" dirty="0" smtClean="0"/>
              <a:t>Вселенной.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900" dirty="0" smtClean="0"/>
              <a:t>     </a:t>
            </a:r>
            <a:endParaRPr lang="ru-RU" sz="2900" dirty="0"/>
          </a:p>
        </p:txBody>
      </p:sp>
      <p:pic>
        <p:nvPicPr>
          <p:cNvPr id="7171" name="Picture 2" descr="C:\Мои документы\Рисунки\Фото\Космос. Фото\000187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88" y="428625"/>
            <a:ext cx="5308600" cy="42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73152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41338" y="-2332038"/>
            <a:ext cx="12192001" cy="9753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5750" y="5000625"/>
            <a:ext cx="8643938" cy="1571625"/>
          </a:xfrm>
        </p:spPr>
        <p:txBody>
          <a:bodyPr rtlCol="0">
            <a:normAutofit fontScale="92500" lnSpcReduction="20000"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/>
              <a:t>     Корабль пилотировал советский космонавт Юрий Алексеевич Гагарин. 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/>
              <a:t>     Он был первым человеком, который собственными глазами увидел, что Земля действительно круглая, действительно большей частью покрыта водой и действительно великолепна.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38" y="357188"/>
            <a:ext cx="3357562" cy="45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63" y="214313"/>
            <a:ext cx="8229600" cy="7143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>
                <a:solidFill>
                  <a:schemeClr val="tx2"/>
                </a:solidFill>
              </a:rPr>
              <a:t>Первый космонавт  Юрий Гагарин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857250"/>
            <a:ext cx="3786187" cy="555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Прямоугольник 4"/>
          <p:cNvSpPr>
            <a:spLocks noChangeArrowheads="1"/>
          </p:cNvSpPr>
          <p:nvPr/>
        </p:nvSpPr>
        <p:spPr bwMode="auto">
          <a:xfrm>
            <a:off x="285750" y="1571625"/>
            <a:ext cx="3929063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alibri" pitchFamily="34" charset="0"/>
              </a:rPr>
              <a:t>На космическом корабле Восток-1 старший лейтенант Юрий Алексеевич Гагарин один раз облетел вокруг Земли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</TotalTime>
  <Words>662</Words>
  <PresentationFormat>Экран (4:3)</PresentationFormat>
  <Paragraphs>46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 Первый космонавт  Юрий Гагарин </vt:lpstr>
      <vt:lpstr>Как готовятся космонавты к полетам?</vt:lpstr>
      <vt:lpstr>Слайд 11</vt:lpstr>
      <vt:lpstr>Слайд 12</vt:lpstr>
      <vt:lpstr>Слайд 13</vt:lpstr>
      <vt:lpstr>Слайд 14</vt:lpstr>
      <vt:lpstr>Как живут космонавты в ракете?</vt:lpstr>
      <vt:lpstr>Слайд 16</vt:lpstr>
      <vt:lpstr>Слайд 17</vt:lpstr>
      <vt:lpstr>Слайд 18</vt:lpstr>
      <vt:lpstr>Слайд 19</vt:lpstr>
      <vt:lpstr>Слайд 20</vt:lpstr>
      <vt:lpstr>Что едят космонавты?</vt:lpstr>
      <vt:lpstr>Исследования в космосе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НАДЕЖДА_и_Ко</dc:creator>
  <cp:lastModifiedBy>НАДЕЖДА_и_Ко</cp:lastModifiedBy>
  <cp:revision>13</cp:revision>
  <dcterms:created xsi:type="dcterms:W3CDTF">2019-01-27T15:32:55Z</dcterms:created>
  <dcterms:modified xsi:type="dcterms:W3CDTF">2019-01-27T17:10:46Z</dcterms:modified>
</cp:coreProperties>
</file>